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ejaVu Serif" charset="1" panose="02060603050605020204"/>
      <p:regular r:id="rId12"/>
    </p:embeddedFont>
    <p:embeddedFont>
      <p:font typeface="DejaVu Serif Bold" charset="1" panose="02060803050605020204"/>
      <p:regular r:id="rId13"/>
    </p:embeddedFont>
    <p:embeddedFont>
      <p:font typeface="DejaVu Serif Italics" charset="1" panose="020606030503050B0204"/>
      <p:regular r:id="rId14"/>
    </p:embeddedFont>
    <p:embeddedFont>
      <p:font typeface="DejaVu Serif Bold Italics" charset="1" panose="020608030503050B0204"/>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Noto Serif Display Black" charset="1" panose="02020A02080505020204"/>
      <p:regular r:id="rId24"/>
    </p:embeddedFont>
    <p:embeddedFont>
      <p:font typeface="Noto Serif Display Black Italics" charset="1" panose="02020A0208050509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Trung bình mỗi năm Việt Nam thải ra khoảng 1,8 triệu tấn rác thải nhựa, nằm trong số 20 quốc gia có lượng rác thải lớn nhất và cao hơn mức trung bình của thế giới, do việc quản lý và xử lý rác thải nhựa chưa triệt để. Chính vì vậy phân loại rác thải tại nguồn là điều cần thiết để giảm nguồn chất thải. Do đó nhóm 15 chúng em nghĩ ra ý tưởng cho đề tài này là sử dụng các ứng dụng của thị giác máy tính kết hợp với IoT  để tạo hệ thống camera nhận diện rác thải tại nguồn ( ứng dụng như thùng rác thông minh). Qua đó ta có thể phân loại, theo dõi được lượng rác thải tại một khu vực , thông báo khi đầy rác và nhiều ứng dụng khác có thể được tích hợp trên hệ thống này.</a:t>
            </a:r>
          </a:p>
          <a:p>
            <a:r>
              <a:rPr lang="en-US"/>
              <a:t/>
            </a:r>
          </a:p>
          <a:p>
            <a:r>
              <a:rPr lang="en-US"/>
              <a:t>=&gt;Với sự phát triển nhanh của xã hội hiện nay, chất thải được sinh ra nhiều hơn. Điều này có nghĩa là một lượng lớn rác thải được tạo ra mỗi năm và sự tăng lên của nó là không được mong đợi. Phân loại và tái chế là điều cần thiết để giảm nguồn chất thải. Hầu hết các loại chất thải được tạo ra có thể được phân loại ngay tại nhà.  chưa có sự đồng nhất giữa đơn vị thu gom và ý thức người dân.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Ứng dụng thị giác máy tính kết hợp với IoT để tạo hệ thống camera nhận diện rác thải tại nguồn (ứng dụng như thùng rác thông minh). Theo dõi được lượng rác thải tại một khu vực, thống kê,… qua ứng dụng web.</a:t>
            </a:r>
          </a:p>
          <a:p>
            <a:r>
              <a:rPr lang="en-US"/>
              <a:t>• Hành vi: hệ thống camera nhận diện rác thải có chế độ tự động. Ở chế độ tự động, hệ thống sẽ tự có thể nhận diện được rác thải và trực tiếp phân loại nhãn và lưu vào trong cơ sở dữ liệu.</a:t>
            </a:r>
          </a:p>
          <a:p>
            <a:r>
              <a:rPr lang="en-US"/>
              <a:t> • Yêu cầu quản lý hệ thống: Hệ thống phải cung cấp các chức năng điều khiển từ xa qua mạng Internet. </a:t>
            </a:r>
          </a:p>
          <a:p>
            <a:r>
              <a:rPr lang="en-US"/>
              <a:t>• Yêu cầu phân tích dữ liệu: Hệ thống phải thực hiện phân tích cục bộ dữ liệu.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1358674"/>
            <a:ext cx="15666589" cy="7569653"/>
          </a:xfrm>
          <a:prstGeom prst="rect">
            <a:avLst/>
          </a:prstGeom>
          <a:solidFill>
            <a:srgbClr val="2B3425"/>
          </a:solidFill>
        </p:spPr>
      </p:sp>
      <p:sp>
        <p:nvSpPr>
          <p:cNvPr name="TextBox 3" id="3"/>
          <p:cNvSpPr txBox="true"/>
          <p:nvPr/>
        </p:nvSpPr>
        <p:spPr>
          <a:xfrm rot="0">
            <a:off x="7732272" y="3050712"/>
            <a:ext cx="9245022" cy="2377179"/>
          </a:xfrm>
          <a:prstGeom prst="rect">
            <a:avLst/>
          </a:prstGeom>
        </p:spPr>
        <p:txBody>
          <a:bodyPr anchor="t" rtlCol="false" tIns="0" lIns="0" bIns="0" rIns="0">
            <a:spAutoFit/>
          </a:bodyPr>
          <a:lstStyle/>
          <a:p>
            <a:pPr>
              <a:lnSpc>
                <a:spcPts val="9226"/>
              </a:lnSpc>
            </a:pPr>
            <a:r>
              <a:rPr lang="en-US" sz="8543" spc="598">
                <a:solidFill>
                  <a:srgbClr val="FFF9F3"/>
                </a:solidFill>
                <a:latin typeface="Oswald Bold"/>
              </a:rPr>
              <a:t>HỆ THỐNG NHẬN DIỆN RÁC THẢI</a:t>
            </a:r>
          </a:p>
        </p:txBody>
      </p:sp>
      <p:sp>
        <p:nvSpPr>
          <p:cNvPr name="AutoShape 4" id="4"/>
          <p:cNvSpPr/>
          <p:nvPr/>
        </p:nvSpPr>
        <p:spPr>
          <a:xfrm rot="0">
            <a:off x="7732272" y="7919975"/>
            <a:ext cx="6854091" cy="0"/>
          </a:xfrm>
          <a:prstGeom prst="line">
            <a:avLst/>
          </a:prstGeom>
          <a:ln cap="flat" w="47625">
            <a:solidFill>
              <a:srgbClr val="FFF9F3"/>
            </a:solidFill>
            <a:prstDash val="solid"/>
            <a:headEnd type="none" len="sm" w="sm"/>
            <a:tailEnd type="none" len="sm" w="sm"/>
          </a:ln>
        </p:spPr>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445104" y="2141012"/>
            <a:ext cx="5127516" cy="5778963"/>
          </a:xfrm>
          <a:prstGeom prst="rect">
            <a:avLst/>
          </a:prstGeom>
        </p:spPr>
      </p:pic>
      <p:grpSp>
        <p:nvGrpSpPr>
          <p:cNvPr name="Group 6" id="6"/>
          <p:cNvGrpSpPr/>
          <p:nvPr/>
        </p:nvGrpSpPr>
        <p:grpSpPr>
          <a:xfrm rot="0">
            <a:off x="-704225" y="6928775"/>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323013" y="-907587"/>
            <a:ext cx="3872575" cy="3872575"/>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943431" y="7206251"/>
            <a:ext cx="4611861" cy="4611861"/>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591049" y="7919975"/>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696821" y="569552"/>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471373" y="6054634"/>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5870552" y="1860635"/>
            <a:ext cx="1748282" cy="1748282"/>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7732272" y="8045829"/>
            <a:ext cx="8846679" cy="523875"/>
          </a:xfrm>
          <a:prstGeom prst="rect">
            <a:avLst/>
          </a:prstGeom>
        </p:spPr>
        <p:txBody>
          <a:bodyPr anchor="t" rtlCol="false" tIns="0" lIns="0" bIns="0" rIns="0">
            <a:spAutoFit/>
          </a:bodyPr>
          <a:lstStyle/>
          <a:p>
            <a:pPr>
              <a:lnSpc>
                <a:spcPts val="4200"/>
              </a:lnSpc>
            </a:pPr>
            <a:r>
              <a:rPr lang="en-US" sz="3000" spc="210">
                <a:solidFill>
                  <a:srgbClr val="FFF9F3"/>
                </a:solidFill>
                <a:latin typeface="DM Sans"/>
              </a:rPr>
              <a:t>Nhóm 15</a:t>
            </a:r>
          </a:p>
        </p:txBody>
      </p:sp>
      <p:sp>
        <p:nvSpPr>
          <p:cNvPr name="TextBox 28" id="28"/>
          <p:cNvSpPr txBox="true"/>
          <p:nvPr/>
        </p:nvSpPr>
        <p:spPr>
          <a:xfrm rot="0">
            <a:off x="7732272" y="1793960"/>
            <a:ext cx="8846679" cy="523875"/>
          </a:xfrm>
          <a:prstGeom prst="rect">
            <a:avLst/>
          </a:prstGeom>
        </p:spPr>
        <p:txBody>
          <a:bodyPr anchor="t" rtlCol="false" tIns="0" lIns="0" bIns="0" rIns="0">
            <a:spAutoFit/>
          </a:bodyPr>
          <a:lstStyle/>
          <a:p>
            <a:pPr>
              <a:lnSpc>
                <a:spcPts val="4200"/>
              </a:lnSpc>
            </a:pPr>
            <a:r>
              <a:rPr lang="en-US" sz="3000" spc="210">
                <a:solidFill>
                  <a:srgbClr val="FFF9F3"/>
                </a:solidFill>
                <a:latin typeface="DM Sans"/>
              </a:rPr>
              <a:t>IoT và ứng dụng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279624" y="-536457"/>
            <a:ext cx="15666589" cy="12494199"/>
          </a:xfrm>
          <a:prstGeom prst="rect">
            <a:avLst/>
          </a:prstGeom>
          <a:solidFill>
            <a:srgbClr val="FFF9F3"/>
          </a:solidFill>
        </p:spPr>
      </p:sp>
      <p:grpSp>
        <p:nvGrpSpPr>
          <p:cNvPr name="Group 3" id="3"/>
          <p:cNvGrpSpPr/>
          <p:nvPr/>
        </p:nvGrpSpPr>
        <p:grpSpPr>
          <a:xfrm rot="0">
            <a:off x="15500990" y="-2011940"/>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103801" y="5143500"/>
            <a:ext cx="4611861" cy="4611861"/>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841087" y="9412859"/>
            <a:ext cx="1748282" cy="1748282"/>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96821" y="569552"/>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471373" y="6054634"/>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7820354" y="986493"/>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rot="0">
            <a:off x="4385155" y="2317835"/>
            <a:ext cx="9905741" cy="0"/>
          </a:xfrm>
          <a:prstGeom prst="line">
            <a:avLst/>
          </a:prstGeom>
          <a:ln cap="flat" w="47625">
            <a:solidFill>
              <a:srgbClr val="5D5340"/>
            </a:solidFill>
            <a:prstDash val="solid"/>
            <a:headEnd type="none" len="sm" w="sm"/>
            <a:tailEnd type="none" len="sm" w="sm"/>
          </a:ln>
        </p:spPr>
      </p:sp>
      <p:pic>
        <p:nvPicPr>
          <p:cNvPr name="Picture 22" id="22"/>
          <p:cNvPicPr>
            <a:picLocks noChangeAspect="true"/>
          </p:cNvPicPr>
          <p:nvPr/>
        </p:nvPicPr>
        <p:blipFill>
          <a:blip r:embed="rId2"/>
          <a:srcRect l="0" t="0" r="0" b="0"/>
          <a:stretch>
            <a:fillRect/>
          </a:stretch>
        </p:blipFill>
        <p:spPr>
          <a:xfrm flipH="false" flipV="false" rot="0">
            <a:off x="2995294" y="2668341"/>
            <a:ext cx="11845793" cy="6744518"/>
          </a:xfrm>
          <a:prstGeom prst="rect">
            <a:avLst/>
          </a:prstGeom>
        </p:spPr>
      </p:pic>
      <p:grpSp>
        <p:nvGrpSpPr>
          <p:cNvPr name="Group 23" id="23"/>
          <p:cNvGrpSpPr/>
          <p:nvPr/>
        </p:nvGrpSpPr>
        <p:grpSpPr>
          <a:xfrm rot="0">
            <a:off x="-704225" y="6928775"/>
            <a:ext cx="3872575" cy="3872575"/>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2086682" y="1053168"/>
            <a:ext cx="14502687" cy="907161"/>
          </a:xfrm>
          <a:prstGeom prst="rect">
            <a:avLst/>
          </a:prstGeom>
        </p:spPr>
        <p:txBody>
          <a:bodyPr anchor="t" rtlCol="false" tIns="0" lIns="0" bIns="0" rIns="0">
            <a:spAutoFit/>
          </a:bodyPr>
          <a:lstStyle/>
          <a:p>
            <a:pPr algn="ctr">
              <a:lnSpc>
                <a:spcPts val="6911"/>
              </a:lnSpc>
            </a:pPr>
            <a:r>
              <a:rPr lang="en-US" sz="6399" spc="447">
                <a:solidFill>
                  <a:srgbClr val="414B3B"/>
                </a:solidFill>
                <a:latin typeface="Oswald Bold"/>
              </a:rPr>
              <a:t>ĐẶC ĐIỂM CHẾ ĐỘ XEM CHỨC NĂNG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569431"/>
            <a:ext cx="15666589" cy="999546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096870" y="7802916"/>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24" id="24"/>
          <p:cNvSpPr/>
          <p:nvPr/>
        </p:nvSpPr>
        <p:spPr>
          <a:xfrm rot="0">
            <a:off x="4191130" y="2734776"/>
            <a:ext cx="9905741" cy="0"/>
          </a:xfrm>
          <a:prstGeom prst="line">
            <a:avLst/>
          </a:prstGeom>
          <a:ln cap="flat" w="47625">
            <a:solidFill>
              <a:srgbClr val="5D5340"/>
            </a:solidFill>
            <a:prstDash val="solid"/>
            <a:headEnd type="none" len="sm" w="sm"/>
            <a:tailEnd type="none" len="sm" w="sm"/>
          </a:ln>
        </p:spPr>
      </p:sp>
      <p:pic>
        <p:nvPicPr>
          <p:cNvPr name="Picture 25" id="25"/>
          <p:cNvPicPr>
            <a:picLocks noChangeAspect="true"/>
          </p:cNvPicPr>
          <p:nvPr/>
        </p:nvPicPr>
        <p:blipFill>
          <a:blip r:embed="rId2"/>
          <a:srcRect l="0" t="0" r="0" b="0"/>
          <a:stretch>
            <a:fillRect/>
          </a:stretch>
        </p:blipFill>
        <p:spPr>
          <a:xfrm flipH="false" flipV="false" rot="0">
            <a:off x="2889744" y="2524992"/>
            <a:ext cx="12980808" cy="6147019"/>
          </a:xfrm>
          <a:prstGeom prst="rect">
            <a:avLst/>
          </a:prstGeom>
        </p:spPr>
      </p:pic>
      <p:sp>
        <p:nvSpPr>
          <p:cNvPr name="TextBox 26" id="26"/>
          <p:cNvSpPr txBox="true"/>
          <p:nvPr/>
        </p:nvSpPr>
        <p:spPr>
          <a:xfrm rot="0">
            <a:off x="4028965" y="421774"/>
            <a:ext cx="10257725" cy="1783461"/>
          </a:xfrm>
          <a:prstGeom prst="rect">
            <a:avLst/>
          </a:prstGeom>
        </p:spPr>
        <p:txBody>
          <a:bodyPr anchor="t" rtlCol="false" tIns="0" lIns="0" bIns="0" rIns="0">
            <a:spAutoFit/>
          </a:bodyPr>
          <a:lstStyle/>
          <a:p>
            <a:pPr algn="ctr">
              <a:lnSpc>
                <a:spcPts val="6911"/>
              </a:lnSpc>
            </a:pPr>
            <a:r>
              <a:rPr lang="en-US" sz="6399" spc="447">
                <a:solidFill>
                  <a:srgbClr val="414B3B"/>
                </a:solidFill>
                <a:latin typeface="Oswald Bold"/>
              </a:rPr>
              <a:t>ĐẶC ĐIỂM CHẾ ĐỘ XEM HOẠT ĐỘNG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14B3B"/>
        </a:solidFill>
      </p:bgPr>
    </p:bg>
    <p:spTree>
      <p:nvGrpSpPr>
        <p:cNvPr id="1" name=""/>
        <p:cNvGrpSpPr/>
        <p:nvPr/>
      </p:nvGrpSpPr>
      <p:grpSpPr>
        <a:xfrm>
          <a:off x="0" y="0"/>
          <a:ext cx="0" cy="0"/>
          <a:chOff x="0" y="0"/>
          <a:chExt cx="0" cy="0"/>
        </a:xfrm>
      </p:grpSpPr>
      <p:sp>
        <p:nvSpPr>
          <p:cNvPr name="AutoShape 2" id="2"/>
          <p:cNvSpPr/>
          <p:nvPr/>
        </p:nvSpPr>
        <p:spPr>
          <a:xfrm rot="0">
            <a:off x="1310706" y="1028700"/>
            <a:ext cx="15666589" cy="8229600"/>
          </a:xfrm>
          <a:prstGeom prst="rect">
            <a:avLst/>
          </a:prstGeom>
          <a:solidFill>
            <a:srgbClr val="FFF9F3"/>
          </a:solidFill>
        </p:spPr>
      </p:sp>
      <p:pic>
        <p:nvPicPr>
          <p:cNvPr name="Picture 3" id="3"/>
          <p:cNvPicPr>
            <a:picLocks noChangeAspect="true"/>
          </p:cNvPicPr>
          <p:nvPr/>
        </p:nvPicPr>
        <p:blipFill>
          <a:blip r:embed="rId2"/>
          <a:srcRect l="0" t="0" r="0" b="0"/>
          <a:stretch>
            <a:fillRect/>
          </a:stretch>
        </p:blipFill>
        <p:spPr>
          <a:xfrm flipH="false" flipV="false" rot="0">
            <a:off x="2755547" y="3069298"/>
            <a:ext cx="5970671" cy="5970671"/>
          </a:xfrm>
          <a:prstGeom prst="rect">
            <a:avLst/>
          </a:prstGeom>
        </p:spPr>
      </p:pic>
      <p:grpSp>
        <p:nvGrpSpPr>
          <p:cNvPr name="Group 4" id="4"/>
          <p:cNvGrpSpPr/>
          <p:nvPr/>
        </p:nvGrpSpPr>
        <p:grpSpPr>
          <a:xfrm rot="0">
            <a:off x="-704225" y="6928775"/>
            <a:ext cx="3872575" cy="3872575"/>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323013" y="-907587"/>
            <a:ext cx="3872575" cy="3872575"/>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6821" y="569552"/>
            <a:ext cx="1748282" cy="1748282"/>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471373" y="6054634"/>
            <a:ext cx="1748282" cy="1748282"/>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5870552" y="1860635"/>
            <a:ext cx="1748282" cy="1748282"/>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rot="0">
            <a:off x="4216529" y="2734776"/>
            <a:ext cx="9905741" cy="0"/>
          </a:xfrm>
          <a:prstGeom prst="line">
            <a:avLst/>
          </a:prstGeom>
          <a:ln cap="flat" w="47625">
            <a:solidFill>
              <a:srgbClr val="414B3B"/>
            </a:solidFill>
            <a:prstDash val="solid"/>
            <a:headEnd type="none" len="sm" w="sm"/>
            <a:tailEnd type="none" len="sm" w="sm"/>
          </a:ln>
        </p:spPr>
      </p:sp>
      <p:pic>
        <p:nvPicPr>
          <p:cNvPr name="Picture 20" id="20"/>
          <p:cNvPicPr>
            <a:picLocks noChangeAspect="true"/>
          </p:cNvPicPr>
          <p:nvPr/>
        </p:nvPicPr>
        <p:blipFill>
          <a:blip r:embed="rId3"/>
          <a:srcRect l="0" t="0" r="0" b="0"/>
          <a:stretch>
            <a:fillRect/>
          </a:stretch>
        </p:blipFill>
        <p:spPr>
          <a:xfrm flipH="false" flipV="false" rot="0">
            <a:off x="9024038" y="3924082"/>
            <a:ext cx="7575294" cy="4261103"/>
          </a:xfrm>
          <a:prstGeom prst="rect">
            <a:avLst/>
          </a:prstGeom>
        </p:spPr>
      </p:pic>
      <p:grpSp>
        <p:nvGrpSpPr>
          <p:cNvPr name="Group 21" id="21"/>
          <p:cNvGrpSpPr/>
          <p:nvPr/>
        </p:nvGrpSpPr>
        <p:grpSpPr>
          <a:xfrm rot="0">
            <a:off x="14996411" y="7260692"/>
            <a:ext cx="4611861" cy="4611861"/>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4"/>
          <a:srcRect l="0" t="0" r="0" b="0"/>
          <a:stretch>
            <a:fillRect/>
          </a:stretch>
        </p:blipFill>
        <p:spPr>
          <a:xfrm flipH="false" flipV="false" rot="0">
            <a:off x="15959650" y="8185185"/>
            <a:ext cx="2685383" cy="4429498"/>
          </a:xfrm>
          <a:prstGeom prst="rect">
            <a:avLst/>
          </a:prstGeom>
        </p:spPr>
      </p:pic>
      <p:grpSp>
        <p:nvGrpSpPr>
          <p:cNvPr name="Group 25" id="25"/>
          <p:cNvGrpSpPr/>
          <p:nvPr/>
        </p:nvGrpSpPr>
        <p:grpSpPr>
          <a:xfrm rot="0">
            <a:off x="14122270" y="8384159"/>
            <a:ext cx="1748282" cy="1748282"/>
            <a:chOff x="0" y="0"/>
            <a:chExt cx="812800" cy="812800"/>
          </a:xfrm>
        </p:grpSpPr>
        <p:sp>
          <p:nvSpPr>
            <p:cNvPr name="Freeform 26" id="2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8" id="2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98686" y="1461114"/>
            <a:ext cx="3150973" cy="3007747"/>
          </a:xfrm>
          <a:prstGeom prst="rect">
            <a:avLst/>
          </a:prstGeom>
        </p:spPr>
      </p:pic>
      <p:sp>
        <p:nvSpPr>
          <p:cNvPr name="TextBox 29" id="29"/>
          <p:cNvSpPr txBox="true"/>
          <p:nvPr/>
        </p:nvSpPr>
        <p:spPr>
          <a:xfrm rot="0">
            <a:off x="3667040" y="1537314"/>
            <a:ext cx="10953920" cy="1014503"/>
          </a:xfrm>
          <a:prstGeom prst="rect">
            <a:avLst/>
          </a:prstGeom>
        </p:spPr>
        <p:txBody>
          <a:bodyPr anchor="t" rtlCol="false" tIns="0" lIns="0" bIns="0" rIns="0">
            <a:spAutoFit/>
          </a:bodyPr>
          <a:lstStyle/>
          <a:p>
            <a:pPr algn="ctr">
              <a:lnSpc>
                <a:spcPts val="7741"/>
              </a:lnSpc>
            </a:pPr>
            <a:r>
              <a:rPr lang="en-US" sz="7168" spc="501">
                <a:solidFill>
                  <a:srgbClr val="2B3425"/>
                </a:solidFill>
                <a:latin typeface="Oswald Bold"/>
              </a:rPr>
              <a:t>TÍCH HỢP THIẾT BỊ</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892936" y="2734776"/>
            <a:ext cx="7851844" cy="6523524"/>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4602983" y="2165435"/>
            <a:ext cx="8019392" cy="118029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-code kết nối ESP32Cam</a:t>
            </a:r>
          </a:p>
          <a:p>
            <a:pPr algn="ct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4271962" y="2999828"/>
            <a:ext cx="8350413" cy="6109612"/>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4602983" y="2165435"/>
            <a:ext cx="10271602" cy="118029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 code kiểm tra kết nối bằng python:</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2685177" y="2039971"/>
            <a:ext cx="11523681" cy="6481246"/>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2660176" y="3922332"/>
            <a:ext cx="13210376" cy="4778221"/>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6743085" y="2411286"/>
            <a:ext cx="3280066" cy="58030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Code model AI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5762101" y="1860635"/>
            <a:ext cx="6967160" cy="6485388"/>
          </a:xfrm>
          <a:prstGeom prst="rect">
            <a:avLst/>
          </a:prstGeom>
        </p:spPr>
      </p:pic>
      <p:pic>
        <p:nvPicPr>
          <p:cNvPr name="Picture 27" id="27"/>
          <p:cNvPicPr>
            <a:picLocks noChangeAspect="true"/>
          </p:cNvPicPr>
          <p:nvPr/>
        </p:nvPicPr>
        <p:blipFill>
          <a:blip r:embed="rId5"/>
          <a:srcRect l="0" t="0" r="0" b="0"/>
          <a:stretch>
            <a:fillRect/>
          </a:stretch>
        </p:blipFill>
        <p:spPr>
          <a:xfrm flipH="false" flipV="false" rot="0">
            <a:off x="3387809" y="8448169"/>
            <a:ext cx="11715744" cy="1620263"/>
          </a:xfrm>
          <a:prstGeom prst="rect">
            <a:avLst/>
          </a:prstGeom>
        </p:spPr>
      </p:pic>
      <p:sp>
        <p:nvSpPr>
          <p:cNvPr name="TextBox 28" id="28"/>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14B3B"/>
        </a:solidFill>
      </p:bgPr>
    </p:bg>
    <p:spTree>
      <p:nvGrpSpPr>
        <p:cNvPr id="1" name=""/>
        <p:cNvGrpSpPr/>
        <p:nvPr/>
      </p:nvGrpSpPr>
      <p:grpSpPr>
        <a:xfrm>
          <a:off x="0" y="0"/>
          <a:ext cx="0" cy="0"/>
          <a:chOff x="0" y="0"/>
          <a:chExt cx="0" cy="0"/>
        </a:xfrm>
      </p:grpSpPr>
      <p:sp>
        <p:nvSpPr>
          <p:cNvPr name="AutoShape 2" id="2"/>
          <p:cNvSpPr/>
          <p:nvPr/>
        </p:nvSpPr>
        <p:spPr>
          <a:xfrm rot="0">
            <a:off x="1310706" y="1028700"/>
            <a:ext cx="15666589" cy="8229600"/>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671364" y="7082715"/>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12" id="12"/>
          <p:cNvPicPr>
            <a:picLocks noChangeAspect="true"/>
          </p:cNvPicPr>
          <p:nvPr/>
        </p:nvPicPr>
        <p:blipFill>
          <a:blip r:embed="rId2"/>
          <a:srcRect l="0" t="0" r="0" b="0"/>
          <a:stretch>
            <a:fillRect/>
          </a:stretch>
        </p:blipFill>
        <p:spPr>
          <a:xfrm flipH="false" flipV="false" rot="0">
            <a:off x="4353071" y="2964865"/>
            <a:ext cx="10000158" cy="5900197"/>
          </a:xfrm>
          <a:prstGeom prst="rect">
            <a:avLst/>
          </a:prstGeom>
        </p:spPr>
      </p:pic>
      <p:grpSp>
        <p:nvGrpSpPr>
          <p:cNvPr name="Group 13" id="13"/>
          <p:cNvGrpSpPr/>
          <p:nvPr/>
        </p:nvGrpSpPr>
        <p:grpSpPr>
          <a:xfrm rot="0">
            <a:off x="14122270" y="8384159"/>
            <a:ext cx="1748282" cy="1748282"/>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696821" y="569552"/>
            <a:ext cx="1748282" cy="1748282"/>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71373" y="6054634"/>
            <a:ext cx="1748282" cy="1748282"/>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5870552" y="1860635"/>
            <a:ext cx="1748282" cy="1748282"/>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rot="0">
            <a:off x="4257502" y="2687151"/>
            <a:ext cx="9905741" cy="0"/>
          </a:xfrm>
          <a:prstGeom prst="line">
            <a:avLst/>
          </a:prstGeom>
          <a:ln cap="flat" w="47625">
            <a:solidFill>
              <a:srgbClr val="414B3B"/>
            </a:solidFill>
            <a:prstDash val="solid"/>
            <a:headEnd type="none" len="sm" w="sm"/>
            <a:tailEnd type="none" len="sm" w="sm"/>
          </a:ln>
        </p:spPr>
      </p:sp>
      <p:sp>
        <p:nvSpPr>
          <p:cNvPr name="TextBox 26" id="26"/>
          <p:cNvSpPr txBox="true"/>
          <p:nvPr/>
        </p:nvSpPr>
        <p:spPr>
          <a:xfrm rot="0">
            <a:off x="3097732" y="1347237"/>
            <a:ext cx="12225281" cy="1122045"/>
          </a:xfrm>
          <a:prstGeom prst="rect">
            <a:avLst/>
          </a:prstGeom>
        </p:spPr>
        <p:txBody>
          <a:bodyPr anchor="t" rtlCol="false" tIns="0" lIns="0" bIns="0" rIns="0">
            <a:spAutoFit/>
          </a:bodyPr>
          <a:lstStyle/>
          <a:p>
            <a:pPr algn="ctr">
              <a:lnSpc>
                <a:spcPts val="8640"/>
              </a:lnSpc>
            </a:pPr>
            <a:r>
              <a:rPr lang="en-US" sz="8000" spc="560">
                <a:solidFill>
                  <a:srgbClr val="2B3425"/>
                </a:solidFill>
                <a:latin typeface="Oswald Bold"/>
              </a:rPr>
              <a:t>CƠ SỞ DỮ LIỆU</a:t>
            </a:r>
          </a:p>
        </p:txBody>
      </p:sp>
      <p:pic>
        <p:nvPicPr>
          <p:cNvPr name="Picture 27" id="27"/>
          <p:cNvPicPr>
            <a:picLocks noChangeAspect="true"/>
          </p:cNvPicPr>
          <p:nvPr/>
        </p:nvPicPr>
        <p:blipFill>
          <a:blip r:embed="rId3"/>
          <a:srcRect l="0" t="0" r="0" b="0"/>
          <a:stretch>
            <a:fillRect/>
          </a:stretch>
        </p:blipFill>
        <p:spPr>
          <a:xfrm flipH="false" flipV="false" rot="0">
            <a:off x="15256640" y="5479288"/>
            <a:ext cx="2685383" cy="4429498"/>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8686" y="1585054"/>
            <a:ext cx="3150973" cy="3007747"/>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24" id="24"/>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5" id="25"/>
          <p:cNvPicPr>
            <a:picLocks noChangeAspect="true"/>
          </p:cNvPicPr>
          <p:nvPr/>
        </p:nvPicPr>
        <p:blipFill>
          <a:blip r:embed="rId2"/>
          <a:srcRect l="0" t="0" r="0" b="0"/>
          <a:stretch>
            <a:fillRect/>
          </a:stretch>
        </p:blipFill>
        <p:spPr>
          <a:xfrm flipH="false" flipV="false" rot="0">
            <a:off x="2187123" y="3909458"/>
            <a:ext cx="7105414" cy="5348842"/>
          </a:xfrm>
          <a:prstGeom prst="rect">
            <a:avLst/>
          </a:prstGeom>
        </p:spPr>
      </p:pic>
      <p:pic>
        <p:nvPicPr>
          <p:cNvPr name="Picture 26" id="26"/>
          <p:cNvPicPr>
            <a:picLocks noChangeAspect="true"/>
          </p:cNvPicPr>
          <p:nvPr/>
        </p:nvPicPr>
        <p:blipFill>
          <a:blip r:embed="rId3"/>
          <a:srcRect l="0" t="0" r="0" b="0"/>
          <a:stretch>
            <a:fillRect/>
          </a:stretch>
        </p:blipFill>
        <p:spPr>
          <a:xfrm flipH="false" flipV="false" rot="0">
            <a:off x="10197714" y="3909458"/>
            <a:ext cx="7061586" cy="5316575"/>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5739830" y="1994345"/>
            <a:ext cx="6835995" cy="58030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5. Phân tích và hiển thị dữ liệu</a:t>
            </a:r>
          </a:p>
        </p:txBody>
      </p:sp>
      <p:sp>
        <p:nvSpPr>
          <p:cNvPr name="TextBox 29" id="29"/>
          <p:cNvSpPr txBox="true"/>
          <p:nvPr/>
        </p:nvSpPr>
        <p:spPr>
          <a:xfrm rot="0">
            <a:off x="3893765" y="2879450"/>
            <a:ext cx="9696010" cy="1180295"/>
          </a:xfrm>
          <a:prstGeom prst="rect">
            <a:avLst/>
          </a:prstGeom>
        </p:spPr>
        <p:txBody>
          <a:bodyPr anchor="t" rtlCol="false" tIns="0" lIns="0" bIns="0" rIns="0">
            <a:spAutoFit/>
          </a:bodyPr>
          <a:lstStyle/>
          <a:p>
            <a:pPr>
              <a:lnSpc>
                <a:spcPts val="4759"/>
              </a:lnSpc>
            </a:pPr>
            <a:r>
              <a:rPr lang="en-US" sz="3399">
                <a:solidFill>
                  <a:srgbClr val="414B3B"/>
                </a:solidFill>
                <a:latin typeface="Noto Serif Display Black"/>
              </a:rPr>
              <a:t>- Nhận dạng ảnh rác bằng ESP32_CAM</a:t>
            </a:r>
          </a:p>
          <a:p>
            <a:pP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1358674"/>
            <a:ext cx="15666589" cy="7569653"/>
          </a:xfrm>
          <a:prstGeom prst="rect">
            <a:avLst/>
          </a:prstGeom>
          <a:solidFill>
            <a:srgbClr val="2B3425"/>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943431" y="7206251"/>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3591049" y="7919975"/>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934891" y="733837"/>
            <a:ext cx="1825836" cy="1825836"/>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162016" y="2559673"/>
            <a:ext cx="1619761" cy="1478400"/>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339332" y="4553668"/>
            <a:ext cx="1430357" cy="1430357"/>
          </a:xfrm>
          <a:prstGeom prst="rect">
            <a:avLst/>
          </a:prstGeom>
        </p:spPr>
      </p:pic>
      <p:pic>
        <p:nvPicPr>
          <p:cNvPr name="Picture 29" id="29"/>
          <p:cNvPicPr>
            <a:picLocks noChangeAspect="true"/>
          </p:cNvPicPr>
          <p:nvPr/>
        </p:nvPicPr>
        <p:blipFill>
          <a:blip r:embed="rId6"/>
          <a:srcRect l="0" t="0" r="0" b="0"/>
          <a:stretch>
            <a:fillRect/>
          </a:stretch>
        </p:blipFill>
        <p:spPr>
          <a:xfrm flipH="false" flipV="false" rot="0">
            <a:off x="10717684" y="6200660"/>
            <a:ext cx="2508425" cy="1602256"/>
          </a:xfrm>
          <a:prstGeom prst="rect">
            <a:avLst/>
          </a:prstGeom>
        </p:spPr>
      </p:pic>
      <p:sp>
        <p:nvSpPr>
          <p:cNvPr name="TextBox 30" id="30"/>
          <p:cNvSpPr txBox="true"/>
          <p:nvPr/>
        </p:nvSpPr>
        <p:spPr>
          <a:xfrm rot="0">
            <a:off x="3591049" y="3118062"/>
            <a:ext cx="6101953" cy="490855"/>
          </a:xfrm>
          <a:prstGeom prst="rect">
            <a:avLst/>
          </a:prstGeom>
        </p:spPr>
        <p:txBody>
          <a:bodyPr anchor="t" rtlCol="false" tIns="0" lIns="0" bIns="0" rIns="0">
            <a:spAutoFit/>
          </a:bodyPr>
          <a:lstStyle/>
          <a:p>
            <a:pPr algn="ctr">
              <a:lnSpc>
                <a:spcPts val="3919"/>
              </a:lnSpc>
            </a:pPr>
            <a:r>
              <a:rPr lang="en-US" sz="2799">
                <a:solidFill>
                  <a:srgbClr val="FFFFFF"/>
                </a:solidFill>
                <a:latin typeface="DejaVu Serif"/>
              </a:rPr>
              <a:t>Nguyễn Công Hậu -B19DCCN229</a:t>
            </a:r>
          </a:p>
        </p:txBody>
      </p:sp>
      <p:sp>
        <p:nvSpPr>
          <p:cNvPr name="TextBox 31" id="31"/>
          <p:cNvSpPr txBox="true"/>
          <p:nvPr/>
        </p:nvSpPr>
        <p:spPr>
          <a:xfrm rot="0">
            <a:off x="7785714" y="4864735"/>
            <a:ext cx="6450211" cy="490855"/>
          </a:xfrm>
          <a:prstGeom prst="rect">
            <a:avLst/>
          </a:prstGeom>
        </p:spPr>
        <p:txBody>
          <a:bodyPr anchor="t" rtlCol="false" tIns="0" lIns="0" bIns="0" rIns="0">
            <a:spAutoFit/>
          </a:bodyPr>
          <a:lstStyle/>
          <a:p>
            <a:pPr algn="ctr">
              <a:lnSpc>
                <a:spcPts val="3919"/>
              </a:lnSpc>
            </a:pPr>
            <a:r>
              <a:rPr lang="en-US" sz="2799">
                <a:solidFill>
                  <a:srgbClr val="FFFFFF"/>
                </a:solidFill>
                <a:latin typeface="DejaVu Serif"/>
              </a:rPr>
              <a:t>Nguyễn Quang Huy - B19DCCN314</a:t>
            </a:r>
          </a:p>
        </p:txBody>
      </p:sp>
      <p:sp>
        <p:nvSpPr>
          <p:cNvPr name="TextBox 32" id="32"/>
          <p:cNvSpPr txBox="true"/>
          <p:nvPr/>
        </p:nvSpPr>
        <p:spPr>
          <a:xfrm rot="0">
            <a:off x="3436863" y="6862100"/>
            <a:ext cx="6410325" cy="490855"/>
          </a:xfrm>
          <a:prstGeom prst="rect">
            <a:avLst/>
          </a:prstGeom>
        </p:spPr>
        <p:txBody>
          <a:bodyPr anchor="t" rtlCol="false" tIns="0" lIns="0" bIns="0" rIns="0">
            <a:spAutoFit/>
          </a:bodyPr>
          <a:lstStyle/>
          <a:p>
            <a:pPr algn="ctr">
              <a:lnSpc>
                <a:spcPts val="3919"/>
              </a:lnSpc>
            </a:pPr>
            <a:r>
              <a:rPr lang="en-US" sz="2799">
                <a:solidFill>
                  <a:srgbClr val="FFFFFF"/>
                </a:solidFill>
                <a:latin typeface="DejaVu Serif"/>
              </a:rPr>
              <a:t>Đỗ Việt Trung Hiếu - B19DCCN242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028700" y="-1103600"/>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005515" y="3608917"/>
            <a:ext cx="11712960" cy="5775400"/>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5739830" y="1994345"/>
            <a:ext cx="6835995" cy="58030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5. Phân tích và hiển thị dữ liệu</a:t>
            </a:r>
          </a:p>
        </p:txBody>
      </p:sp>
      <p:sp>
        <p:nvSpPr>
          <p:cNvPr name="TextBox 29" id="29"/>
          <p:cNvSpPr txBox="true"/>
          <p:nvPr/>
        </p:nvSpPr>
        <p:spPr>
          <a:xfrm rot="0">
            <a:off x="1892656" y="2597617"/>
            <a:ext cx="15543687" cy="1780285"/>
          </a:xfrm>
          <a:prstGeom prst="rect">
            <a:avLst/>
          </a:prstGeom>
        </p:spPr>
        <p:txBody>
          <a:bodyPr anchor="t" rtlCol="false" tIns="0" lIns="0" bIns="0" rIns="0">
            <a:spAutoFit/>
          </a:bodyPr>
          <a:lstStyle/>
          <a:p>
            <a:pPr>
              <a:lnSpc>
                <a:spcPts val="4759"/>
              </a:lnSpc>
            </a:pPr>
            <a:r>
              <a:rPr lang="en-US" sz="3399">
                <a:solidFill>
                  <a:srgbClr val="414B3B"/>
                </a:solidFill>
                <a:latin typeface="Noto Serif Display Black"/>
              </a:rPr>
              <a:t>- Theo dõi trạng thái rác hiện tại của các khoang rác ở trong thùng.</a:t>
            </a:r>
          </a:p>
          <a:p>
            <a:pPr>
              <a:lnSpc>
                <a:spcPts val="4759"/>
              </a:lnSpc>
            </a:pPr>
            <a:r>
              <a:rPr lang="en-US" sz="3399">
                <a:solidFill>
                  <a:srgbClr val="414B3B"/>
                </a:solidFill>
                <a:latin typeface="Noto Serif Display Black"/>
              </a:rPr>
              <a:t>-</a:t>
            </a:r>
          </a:p>
          <a:p>
            <a:pP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028700" y="-1103600"/>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168350" y="3597417"/>
            <a:ext cx="11712960" cy="5750452"/>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5739830" y="1994345"/>
            <a:ext cx="6835995" cy="58030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5. Phân tích và hiển thị dữ liệu</a:t>
            </a:r>
          </a:p>
        </p:txBody>
      </p:sp>
      <p:sp>
        <p:nvSpPr>
          <p:cNvPr name="TextBox 29" id="29"/>
          <p:cNvSpPr txBox="true"/>
          <p:nvPr/>
        </p:nvSpPr>
        <p:spPr>
          <a:xfrm rot="0">
            <a:off x="1892656" y="2597617"/>
            <a:ext cx="15543687" cy="1780285"/>
          </a:xfrm>
          <a:prstGeom prst="rect">
            <a:avLst/>
          </a:prstGeom>
        </p:spPr>
        <p:txBody>
          <a:bodyPr anchor="t" rtlCol="false" tIns="0" lIns="0" bIns="0" rIns="0">
            <a:spAutoFit/>
          </a:bodyPr>
          <a:lstStyle/>
          <a:p>
            <a:pPr>
              <a:lnSpc>
                <a:spcPts val="4759"/>
              </a:lnSpc>
            </a:pPr>
            <a:r>
              <a:rPr lang="en-US" sz="3399">
                <a:solidFill>
                  <a:srgbClr val="414B3B"/>
                </a:solidFill>
                <a:latin typeface="Noto Serif Display Black"/>
              </a:rPr>
              <a:t>- Theo dõi trạng thái rác hiện tại của các khoang rác ở trong thùng.</a:t>
            </a:r>
          </a:p>
          <a:p>
            <a:pPr>
              <a:lnSpc>
                <a:spcPts val="4759"/>
              </a:lnSpc>
            </a:pPr>
            <a:r>
              <a:rPr lang="en-US" sz="3399">
                <a:solidFill>
                  <a:srgbClr val="414B3B"/>
                </a:solidFill>
                <a:latin typeface="Noto Serif Display Black"/>
              </a:rPr>
              <a:t>-</a:t>
            </a:r>
          </a:p>
          <a:p>
            <a:pPr>
              <a:lnSpc>
                <a:spcPts val="47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2914854" y="2866601"/>
            <a:ext cx="11712960" cy="5688083"/>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4602983" y="1228642"/>
            <a:ext cx="9696010" cy="2380275"/>
          </a:xfrm>
          <a:prstGeom prst="rect">
            <a:avLst/>
          </a:prstGeom>
        </p:spPr>
        <p:txBody>
          <a:bodyPr anchor="t" rtlCol="false" tIns="0" lIns="0" bIns="0" rIns="0">
            <a:spAutoFit/>
          </a:bodyPr>
          <a:lstStyle/>
          <a:p>
            <a:pPr>
              <a:lnSpc>
                <a:spcPts val="4759"/>
              </a:lnSpc>
            </a:pPr>
          </a:p>
          <a:p>
            <a:pPr>
              <a:lnSpc>
                <a:spcPts val="4759"/>
              </a:lnSpc>
            </a:pPr>
            <a:r>
              <a:rPr lang="en-US" sz="3399">
                <a:solidFill>
                  <a:srgbClr val="414B3B"/>
                </a:solidFill>
                <a:latin typeface="Noto Serif Display Black"/>
              </a:rPr>
              <a:t>- Reset trạng thái thùng rác về 0 khi đổ rác</a:t>
            </a:r>
          </a:p>
          <a:p>
            <a:pPr>
              <a:lnSpc>
                <a:spcPts val="4759"/>
              </a:lnSpc>
            </a:pPr>
          </a:p>
          <a:p>
            <a:pP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168350" y="3193775"/>
            <a:ext cx="11712960" cy="5837769"/>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5739830" y="1994345"/>
            <a:ext cx="6835995" cy="580305"/>
          </a:xfrm>
          <a:prstGeom prst="rect">
            <a:avLst/>
          </a:prstGeom>
        </p:spPr>
        <p:txBody>
          <a:bodyPr anchor="t" rtlCol="false" tIns="0" lIns="0" bIns="0" rIns="0">
            <a:spAutoFit/>
          </a:bodyPr>
          <a:lstStyle/>
          <a:p>
            <a:pPr algn="ctr">
              <a:lnSpc>
                <a:spcPts val="4759"/>
              </a:lnSpc>
            </a:pPr>
            <a:r>
              <a:rPr lang="en-US" sz="3399">
                <a:solidFill>
                  <a:srgbClr val="414B3B"/>
                </a:solidFill>
                <a:latin typeface="Noto Serif Display Black"/>
              </a:rPr>
              <a:t>5. Phân tích và hiển thị dữ liệu</a:t>
            </a:r>
          </a:p>
        </p:txBody>
      </p:sp>
      <p:sp>
        <p:nvSpPr>
          <p:cNvPr name="TextBox 29" id="29"/>
          <p:cNvSpPr txBox="true"/>
          <p:nvPr/>
        </p:nvSpPr>
        <p:spPr>
          <a:xfrm rot="0">
            <a:off x="696821" y="1828632"/>
            <a:ext cx="16817865" cy="1780285"/>
          </a:xfrm>
          <a:prstGeom prst="rect">
            <a:avLst/>
          </a:prstGeom>
        </p:spPr>
        <p:txBody>
          <a:bodyPr anchor="t" rtlCol="false" tIns="0" lIns="0" bIns="0" rIns="0">
            <a:spAutoFit/>
          </a:bodyPr>
          <a:lstStyle/>
          <a:p>
            <a:pPr>
              <a:lnSpc>
                <a:spcPts val="4759"/>
              </a:lnSpc>
            </a:pPr>
          </a:p>
          <a:p>
            <a:pPr>
              <a:lnSpc>
                <a:spcPts val="4759"/>
              </a:lnSpc>
            </a:pPr>
            <a:r>
              <a:rPr lang="en-US" sz="3399">
                <a:solidFill>
                  <a:srgbClr val="414B3B"/>
                </a:solidFill>
                <a:latin typeface="Noto Serif Display Black"/>
              </a:rPr>
              <a:t>- Thống kê trạng thái rác của thùng rác theo ngày bắt đầu và ngày kết thúc</a:t>
            </a:r>
          </a:p>
          <a:p>
            <a:pPr>
              <a:lnSpc>
                <a:spcPts val="4759"/>
              </a:lnSpc>
            </a:pPr>
            <a:r>
              <a:rPr lang="en-US" sz="3399">
                <a:solidFill>
                  <a:srgbClr val="414B3B"/>
                </a:solidFill>
                <a:latin typeface="Noto Serif Display Black"/>
              </a:rPr>
              <a: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287520" y="3239242"/>
            <a:ext cx="11712960" cy="6586201"/>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2219655" y="1377018"/>
            <a:ext cx="13469984" cy="2380275"/>
          </a:xfrm>
          <a:prstGeom prst="rect">
            <a:avLst/>
          </a:prstGeom>
        </p:spPr>
        <p:txBody>
          <a:bodyPr anchor="t" rtlCol="false" tIns="0" lIns="0" bIns="0" rIns="0">
            <a:spAutoFit/>
          </a:bodyPr>
          <a:lstStyle/>
          <a:p>
            <a:pPr>
              <a:lnSpc>
                <a:spcPts val="4759"/>
              </a:lnSpc>
            </a:pPr>
          </a:p>
          <a:p>
            <a:pPr algn="ctr">
              <a:lnSpc>
                <a:spcPts val="4759"/>
              </a:lnSpc>
            </a:pPr>
            <a:r>
              <a:rPr lang="en-US" sz="3399">
                <a:solidFill>
                  <a:srgbClr val="414B3B"/>
                </a:solidFill>
                <a:latin typeface="Noto Serif Display Black"/>
              </a:rPr>
              <a:t>- Lịch sử nhận dạng rác thải (hình ảnh) của thùng rác theo ngày bắt đầu và ngày kết thúc</a:t>
            </a:r>
          </a:p>
          <a:p>
            <a:pPr algn="ctr">
              <a:lnSpc>
                <a:spcPts val="475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1915665" y="5710643"/>
            <a:ext cx="6540867" cy="4114800"/>
          </a:xfrm>
          <a:prstGeom prst="rect">
            <a:avLst/>
          </a:prstGeom>
        </p:spPr>
      </p:pic>
      <p:sp>
        <p:nvSpPr>
          <p:cNvPr name="AutoShape 25" id="25"/>
          <p:cNvSpPr/>
          <p:nvPr/>
        </p:nvSpPr>
        <p:spPr>
          <a:xfrm rot="0">
            <a:off x="4602983" y="1813010"/>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287520" y="3535047"/>
            <a:ext cx="11712960" cy="5875191"/>
          </a:xfrm>
          <a:prstGeom prst="rect">
            <a:avLst/>
          </a:prstGeom>
        </p:spPr>
      </p:pic>
      <p:sp>
        <p:nvSpPr>
          <p:cNvPr name="TextBox 27" id="27"/>
          <p:cNvSpPr txBox="true"/>
          <p:nvPr/>
        </p:nvSpPr>
        <p:spPr>
          <a:xfrm rot="0">
            <a:off x="1892656" y="321648"/>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 X.PHÁT TRIỂN ỨNG DỤNG </a:t>
            </a:r>
          </a:p>
        </p:txBody>
      </p:sp>
      <p:sp>
        <p:nvSpPr>
          <p:cNvPr name="TextBox 28" id="28"/>
          <p:cNvSpPr txBox="true"/>
          <p:nvPr/>
        </p:nvSpPr>
        <p:spPr>
          <a:xfrm rot="0">
            <a:off x="2219655" y="1377018"/>
            <a:ext cx="13469984" cy="2380275"/>
          </a:xfrm>
          <a:prstGeom prst="rect">
            <a:avLst/>
          </a:prstGeom>
        </p:spPr>
        <p:txBody>
          <a:bodyPr anchor="t" rtlCol="false" tIns="0" lIns="0" bIns="0" rIns="0">
            <a:spAutoFit/>
          </a:bodyPr>
          <a:lstStyle/>
          <a:p>
            <a:pPr>
              <a:lnSpc>
                <a:spcPts val="4759"/>
              </a:lnSpc>
            </a:pPr>
          </a:p>
          <a:p>
            <a:pPr algn="ctr">
              <a:lnSpc>
                <a:spcPts val="4759"/>
              </a:lnSpc>
            </a:pPr>
            <a:r>
              <a:rPr lang="en-US" sz="3399">
                <a:solidFill>
                  <a:srgbClr val="414B3B"/>
                </a:solidFill>
                <a:latin typeface="Noto Serif Display Black"/>
              </a:rPr>
              <a:t>- Lịch sử nhận dạng rác thải (hình ảnh) của thùng rác theo ngày bắt đầu và ngày kết thúc</a:t>
            </a:r>
          </a:p>
          <a:p>
            <a:pPr algn="ctr">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414B3B"/>
        </a:solidFill>
      </p:bgPr>
    </p:bg>
    <p:spTree>
      <p:nvGrpSpPr>
        <p:cNvPr id="1" name=""/>
        <p:cNvGrpSpPr/>
        <p:nvPr/>
      </p:nvGrpSpPr>
      <p:grpSpPr>
        <a:xfrm>
          <a:off x="0" y="0"/>
          <a:ext cx="0" cy="0"/>
          <a:chOff x="0" y="0"/>
          <a:chExt cx="0" cy="0"/>
        </a:xfrm>
      </p:grpSpPr>
      <p:sp>
        <p:nvSpPr>
          <p:cNvPr name="AutoShape 2" id="2"/>
          <p:cNvSpPr/>
          <p:nvPr/>
        </p:nvSpPr>
        <p:spPr>
          <a:xfrm rot="0">
            <a:off x="1310706" y="1028700"/>
            <a:ext cx="15666589" cy="8229600"/>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671364" y="7082715"/>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122270" y="8384159"/>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3671914" y="4322081"/>
            <a:ext cx="10994969" cy="2857500"/>
          </a:xfrm>
          <a:prstGeom prst="rect">
            <a:avLst/>
          </a:prstGeom>
        </p:spPr>
        <p:txBody>
          <a:bodyPr anchor="t" rtlCol="false" tIns="0" lIns="0" bIns="0" rIns="0">
            <a:spAutoFit/>
          </a:bodyPr>
          <a:lstStyle/>
          <a:p>
            <a:pPr algn="just" marL="647700" indent="-323850" lvl="1">
              <a:lnSpc>
                <a:spcPts val="3750"/>
              </a:lnSpc>
              <a:buFont typeface="Arial"/>
              <a:buChar char="•"/>
            </a:pPr>
            <a:r>
              <a:rPr lang="en-US" sz="3000" spc="210">
                <a:solidFill>
                  <a:srgbClr val="2B3425"/>
                </a:solidFill>
                <a:latin typeface="DM Sans"/>
              </a:rPr>
              <a:t>Phân tích được mục đích và yêu cầu của BTL</a:t>
            </a:r>
          </a:p>
          <a:p>
            <a:pPr algn="just" marL="647700" indent="-323850" lvl="1">
              <a:lnSpc>
                <a:spcPts val="3750"/>
              </a:lnSpc>
              <a:buFont typeface="Arial"/>
              <a:buChar char="•"/>
            </a:pPr>
            <a:r>
              <a:rPr lang="en-US" sz="3000" spc="210">
                <a:solidFill>
                  <a:srgbClr val="2B3425"/>
                </a:solidFill>
                <a:latin typeface="DM Sans"/>
              </a:rPr>
              <a:t>Phân tích các sơ đồ thiết kế của hệ thống</a:t>
            </a:r>
          </a:p>
          <a:p>
            <a:pPr algn="just" marL="647700" indent="-323850" lvl="1">
              <a:lnSpc>
                <a:spcPts val="3750"/>
              </a:lnSpc>
              <a:buFont typeface="Arial"/>
              <a:buChar char="•"/>
            </a:pPr>
            <a:r>
              <a:rPr lang="en-US" sz="3000" spc="210">
                <a:solidFill>
                  <a:srgbClr val="2B3425"/>
                </a:solidFill>
                <a:latin typeface="DM Sans"/>
              </a:rPr>
              <a:t>Triển khai model AI</a:t>
            </a:r>
          </a:p>
          <a:p>
            <a:pPr algn="just" marL="647700" indent="-323850" lvl="1">
              <a:lnSpc>
                <a:spcPts val="3750"/>
              </a:lnSpc>
              <a:buFont typeface="Arial"/>
              <a:buChar char="•"/>
            </a:pPr>
            <a:r>
              <a:rPr lang="en-US" sz="3000" spc="210">
                <a:solidFill>
                  <a:srgbClr val="2B3425"/>
                </a:solidFill>
                <a:latin typeface="DM Sans"/>
              </a:rPr>
              <a:t>Kết nối ESP32CAM và test modul AI</a:t>
            </a:r>
          </a:p>
          <a:p>
            <a:pPr algn="just" marL="647700" indent="-323850" lvl="1">
              <a:lnSpc>
                <a:spcPts val="3750"/>
              </a:lnSpc>
              <a:buFont typeface="Arial"/>
              <a:buChar char="•"/>
            </a:pPr>
            <a:r>
              <a:rPr lang="en-US" sz="3000" spc="210">
                <a:solidFill>
                  <a:srgbClr val="2B3425"/>
                </a:solidFill>
                <a:latin typeface="DM Sans"/>
              </a:rPr>
              <a:t>Lưu dữ liệu , phân tích và hiển thị dữ liệu trên Web </a:t>
            </a:r>
          </a:p>
          <a:p>
            <a:pPr algn="just">
              <a:lnSpc>
                <a:spcPts val="3750"/>
              </a:lnSpc>
            </a:pPr>
          </a:p>
        </p:txBody>
      </p:sp>
      <p:sp>
        <p:nvSpPr>
          <p:cNvPr name="AutoShape 25" id="25"/>
          <p:cNvSpPr/>
          <p:nvPr/>
        </p:nvSpPr>
        <p:spPr>
          <a:xfrm rot="0">
            <a:off x="4216529" y="3088928"/>
            <a:ext cx="9905741" cy="0"/>
          </a:xfrm>
          <a:prstGeom prst="line">
            <a:avLst/>
          </a:prstGeom>
          <a:ln cap="flat" w="47625">
            <a:solidFill>
              <a:srgbClr val="414B3B"/>
            </a:solidFill>
            <a:prstDash val="solid"/>
            <a:headEnd type="none" len="sm" w="sm"/>
            <a:tailEnd type="none" len="sm" w="sm"/>
          </a:ln>
        </p:spPr>
      </p:sp>
      <p:sp>
        <p:nvSpPr>
          <p:cNvPr name="TextBox 26" id="26"/>
          <p:cNvSpPr txBox="true"/>
          <p:nvPr/>
        </p:nvSpPr>
        <p:spPr>
          <a:xfrm rot="0">
            <a:off x="3840881" y="1818907"/>
            <a:ext cx="11090910" cy="784246"/>
          </a:xfrm>
          <a:prstGeom prst="rect">
            <a:avLst/>
          </a:prstGeom>
        </p:spPr>
        <p:txBody>
          <a:bodyPr anchor="t" rtlCol="false" tIns="0" lIns="0" bIns="0" rIns="0">
            <a:spAutoFit/>
          </a:bodyPr>
          <a:lstStyle/>
          <a:p>
            <a:pPr algn="ctr">
              <a:lnSpc>
                <a:spcPts val="5971"/>
              </a:lnSpc>
            </a:pPr>
            <a:r>
              <a:rPr lang="en-US" sz="5529" spc="387">
                <a:solidFill>
                  <a:srgbClr val="2B3425"/>
                </a:solidFill>
                <a:latin typeface="Oswald Bold"/>
              </a:rPr>
              <a:t>KẾT LUẬN</a:t>
            </a:r>
          </a:p>
        </p:txBody>
      </p:sp>
      <p:pic>
        <p:nvPicPr>
          <p:cNvPr name="Picture 27" id="27"/>
          <p:cNvPicPr>
            <a:picLocks noChangeAspect="true"/>
          </p:cNvPicPr>
          <p:nvPr/>
        </p:nvPicPr>
        <p:blipFill>
          <a:blip r:embed="rId2"/>
          <a:srcRect l="0" t="0" r="0" b="0"/>
          <a:stretch>
            <a:fillRect/>
          </a:stretch>
        </p:blipFill>
        <p:spPr>
          <a:xfrm flipH="false" flipV="false" rot="0">
            <a:off x="15256640" y="5479288"/>
            <a:ext cx="2685383" cy="4429498"/>
          </a:xfrm>
          <a:prstGeom prst="rect">
            <a:avLst/>
          </a:prstGeom>
        </p:spPr>
      </p:pic>
      <p:pic>
        <p:nvPicPr>
          <p:cNvPr name="Picture 28" id="2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8686" y="1585054"/>
            <a:ext cx="3150973" cy="3007747"/>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AutoShape 2" id="2"/>
          <p:cNvSpPr/>
          <p:nvPr/>
        </p:nvSpPr>
        <p:spPr>
          <a:xfrm rot="0">
            <a:off x="-1710344" y="1028700"/>
            <a:ext cx="21801643" cy="8229600"/>
          </a:xfrm>
          <a:prstGeom prst="rect">
            <a:avLst/>
          </a:prstGeom>
          <a:solidFill>
            <a:srgbClr val="414B3B"/>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671364" y="7082715"/>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103153" y="6795439"/>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430119"/>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4328119" y="3779719"/>
            <a:ext cx="9905741" cy="3302996"/>
            <a:chOff x="0" y="0"/>
            <a:chExt cx="2608919" cy="869925"/>
          </a:xfrm>
        </p:grpSpPr>
        <p:sp>
          <p:nvSpPr>
            <p:cNvPr name="Freeform 25" id="25"/>
            <p:cNvSpPr/>
            <p:nvPr/>
          </p:nvSpPr>
          <p:spPr>
            <a:xfrm>
              <a:off x="0" y="0"/>
              <a:ext cx="2608919" cy="869925"/>
            </a:xfrm>
            <a:custGeom>
              <a:avLst/>
              <a:gdLst/>
              <a:ahLst/>
              <a:cxnLst/>
              <a:rect r="r" b="b" t="t" l="l"/>
              <a:pathLst>
                <a:path h="869925" w="2608919">
                  <a:moveTo>
                    <a:pt x="0" y="0"/>
                  </a:moveTo>
                  <a:lnTo>
                    <a:pt x="2608919" y="0"/>
                  </a:lnTo>
                  <a:lnTo>
                    <a:pt x="2608919" y="869925"/>
                  </a:lnTo>
                  <a:lnTo>
                    <a:pt x="0" y="869925"/>
                  </a:lnTo>
                  <a:close/>
                </a:path>
              </a:pathLst>
            </a:custGeom>
            <a:solidFill>
              <a:srgbClr val="8CA87C"/>
            </a:solidFill>
            <a:ln w="66675">
              <a:solidFill>
                <a:srgbClr val="8CA87C"/>
              </a:solidFill>
            </a:ln>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27" id="27"/>
          <p:cNvSpPr/>
          <p:nvPr/>
        </p:nvSpPr>
        <p:spPr>
          <a:xfrm rot="0">
            <a:off x="5600580" y="5801198"/>
            <a:ext cx="7360820" cy="0"/>
          </a:xfrm>
          <a:prstGeom prst="line">
            <a:avLst/>
          </a:prstGeom>
          <a:ln cap="flat" w="47625">
            <a:solidFill>
              <a:srgbClr val="FFF9F3"/>
            </a:solidFill>
            <a:prstDash val="solid"/>
            <a:headEnd type="none" len="sm" w="sm"/>
            <a:tailEnd type="none" len="sm" w="sm"/>
          </a:ln>
        </p:spPr>
      </p:sp>
      <p:grpSp>
        <p:nvGrpSpPr>
          <p:cNvPr name="Group 28" id="28"/>
          <p:cNvGrpSpPr/>
          <p:nvPr/>
        </p:nvGrpSpPr>
        <p:grpSpPr>
          <a:xfrm rot="0">
            <a:off x="4328119" y="4531398"/>
            <a:ext cx="9905741" cy="1651498"/>
            <a:chOff x="0" y="0"/>
            <a:chExt cx="2608919" cy="434962"/>
          </a:xfrm>
        </p:grpSpPr>
        <p:sp>
          <p:nvSpPr>
            <p:cNvPr name="Freeform 29" id="29"/>
            <p:cNvSpPr/>
            <p:nvPr/>
          </p:nvSpPr>
          <p:spPr>
            <a:xfrm>
              <a:off x="0" y="0"/>
              <a:ext cx="2608919" cy="434962"/>
            </a:xfrm>
            <a:custGeom>
              <a:avLst/>
              <a:gdLst/>
              <a:ahLst/>
              <a:cxnLst/>
              <a:rect r="r" b="b" t="t" l="l"/>
              <a:pathLst>
                <a:path h="434962" w="2608919">
                  <a:moveTo>
                    <a:pt x="0" y="0"/>
                  </a:moveTo>
                  <a:lnTo>
                    <a:pt x="2608919" y="0"/>
                  </a:lnTo>
                  <a:lnTo>
                    <a:pt x="2608919" y="434962"/>
                  </a:lnTo>
                  <a:lnTo>
                    <a:pt x="0" y="434962"/>
                  </a:lnTo>
                  <a:close/>
                </a:path>
              </a:pathLst>
            </a:custGeom>
            <a:solidFill>
              <a:srgbClr val="000000">
                <a:alpha val="0"/>
              </a:srgbClr>
            </a:solidFill>
            <a:ln w="66675">
              <a:solidFill>
                <a:srgbClr val="FFFFFF"/>
              </a:solidFill>
            </a:ln>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31" id="3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262257" y="7315104"/>
            <a:ext cx="7315200" cy="3644300"/>
          </a:xfrm>
          <a:prstGeom prst="rect">
            <a:avLst/>
          </a:prstGeom>
        </p:spPr>
      </p:pic>
      <p:pic>
        <p:nvPicPr>
          <p:cNvPr name="Picture 32" id="3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12578" y="1304260"/>
            <a:ext cx="3841583" cy="2650228"/>
          </a:xfrm>
          <a:prstGeom prst="rect">
            <a:avLst/>
          </a:prstGeom>
        </p:spPr>
      </p:pic>
      <p:pic>
        <p:nvPicPr>
          <p:cNvPr name="Picture 33" id="3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5400000">
            <a:off x="12750572" y="6121929"/>
            <a:ext cx="3841583" cy="2650228"/>
          </a:xfrm>
          <a:prstGeom prst="rect">
            <a:avLst/>
          </a:prstGeom>
        </p:spPr>
      </p:pic>
      <p:sp>
        <p:nvSpPr>
          <p:cNvPr name="TextBox 34" id="34"/>
          <p:cNvSpPr txBox="true"/>
          <p:nvPr/>
        </p:nvSpPr>
        <p:spPr>
          <a:xfrm rot="0">
            <a:off x="3675581" y="4626648"/>
            <a:ext cx="12225281" cy="1122045"/>
          </a:xfrm>
          <a:prstGeom prst="rect">
            <a:avLst/>
          </a:prstGeom>
        </p:spPr>
        <p:txBody>
          <a:bodyPr anchor="t" rtlCol="false" tIns="0" lIns="0" bIns="0" rIns="0">
            <a:spAutoFit/>
          </a:bodyPr>
          <a:lstStyle/>
          <a:p>
            <a:pPr algn="ctr">
              <a:lnSpc>
                <a:spcPts val="8640"/>
              </a:lnSpc>
            </a:pPr>
            <a:r>
              <a:rPr lang="en-US" sz="8000" spc="560">
                <a:solidFill>
                  <a:srgbClr val="FFF9F3"/>
                </a:solidFill>
                <a:latin typeface="Oswald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45514" y="1358674"/>
            <a:ext cx="15666589" cy="7569653"/>
          </a:xfrm>
          <a:prstGeom prst="rect">
            <a:avLst/>
          </a:prstGeom>
          <a:solidFill>
            <a:srgbClr val="2B3425"/>
          </a:solidFill>
        </p:spPr>
      </p:sp>
      <p:sp>
        <p:nvSpPr>
          <p:cNvPr name="AutoShape 3" id="3"/>
          <p:cNvSpPr/>
          <p:nvPr/>
        </p:nvSpPr>
        <p:spPr>
          <a:xfrm rot="0">
            <a:off x="4191130" y="3653797"/>
            <a:ext cx="9905741" cy="0"/>
          </a:xfrm>
          <a:prstGeom prst="line">
            <a:avLst/>
          </a:prstGeom>
          <a:ln cap="flat" w="47625">
            <a:solidFill>
              <a:srgbClr val="FFF9F3"/>
            </a:solidFill>
            <a:prstDash val="solid"/>
            <a:headEnd type="none" len="sm" w="sm"/>
            <a:tailEnd type="none" len="sm" w="sm"/>
          </a:ln>
        </p:spPr>
      </p:sp>
      <p:grpSp>
        <p:nvGrpSpPr>
          <p:cNvPr name="Group 4" id="4"/>
          <p:cNvGrpSpPr/>
          <p:nvPr/>
        </p:nvGrpSpPr>
        <p:grpSpPr>
          <a:xfrm rot="0">
            <a:off x="-704225" y="6928775"/>
            <a:ext cx="3872575" cy="3872575"/>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323013" y="-907587"/>
            <a:ext cx="3872575" cy="3872575"/>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4943431" y="7206251"/>
            <a:ext cx="4611861" cy="461186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591049" y="7919975"/>
            <a:ext cx="1748282" cy="1748282"/>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696821" y="569552"/>
            <a:ext cx="1748282" cy="1748282"/>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71373" y="6054634"/>
            <a:ext cx="1748282" cy="1748282"/>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5870552" y="1860635"/>
            <a:ext cx="1748282" cy="1748282"/>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5" id="2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035842" y="7206251"/>
            <a:ext cx="6327312" cy="2761009"/>
          </a:xfrm>
          <a:prstGeom prst="rect">
            <a:avLst/>
          </a:prstGeom>
        </p:spPr>
      </p:pic>
      <p:pic>
        <p:nvPicPr>
          <p:cNvPr name="Picture 26" id="2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940972" y="456740"/>
            <a:ext cx="1886172" cy="1803866"/>
          </a:xfrm>
          <a:prstGeom prst="rect">
            <a:avLst/>
          </a:prstGeom>
        </p:spPr>
      </p:pic>
      <p:pic>
        <p:nvPicPr>
          <p:cNvPr name="Picture 27" id="27"/>
          <p:cNvPicPr>
            <a:picLocks noChangeAspect="true"/>
          </p:cNvPicPr>
          <p:nvPr/>
        </p:nvPicPr>
        <p:blipFill>
          <a:blip r:embed="rId7"/>
          <a:srcRect l="0" t="1447" r="0" b="1447"/>
          <a:stretch>
            <a:fillRect/>
          </a:stretch>
        </p:blipFill>
        <p:spPr>
          <a:xfrm flipH="false" flipV="false" rot="0">
            <a:off x="3591049" y="3939547"/>
            <a:ext cx="6308153" cy="4931416"/>
          </a:xfrm>
          <a:prstGeom prst="rect">
            <a:avLst/>
          </a:prstGeom>
        </p:spPr>
      </p:pic>
      <p:sp>
        <p:nvSpPr>
          <p:cNvPr name="TextBox 28" id="28"/>
          <p:cNvSpPr txBox="true"/>
          <p:nvPr/>
        </p:nvSpPr>
        <p:spPr>
          <a:xfrm rot="0">
            <a:off x="10318302" y="3892714"/>
            <a:ext cx="6426391" cy="4257165"/>
          </a:xfrm>
          <a:prstGeom prst="rect">
            <a:avLst/>
          </a:prstGeom>
        </p:spPr>
        <p:txBody>
          <a:bodyPr anchor="t" rtlCol="false" tIns="0" lIns="0" bIns="0" rIns="0">
            <a:spAutoFit/>
          </a:bodyPr>
          <a:lstStyle/>
          <a:p>
            <a:pPr algn="just">
              <a:lnSpc>
                <a:spcPts val="4200"/>
              </a:lnSpc>
            </a:pPr>
            <a:r>
              <a:rPr lang="en-US" sz="3000" spc="210">
                <a:solidFill>
                  <a:srgbClr val="FFF9F3"/>
                </a:solidFill>
                <a:latin typeface="DM Sans"/>
              </a:rPr>
              <a:t>Với sự phát triển nhanh của xã hội hiện nay, chất thải được sinh ra nhiều hơn, lượng lớn rác thải được tạo ra mỗi năm. Phân loại và tái chế là điều cần thiết để giảm nguồn chất thải.</a:t>
            </a:r>
          </a:p>
          <a:p>
            <a:pPr algn="just">
              <a:lnSpc>
                <a:spcPts val="4200"/>
              </a:lnSpc>
            </a:pPr>
          </a:p>
          <a:p>
            <a:pPr algn="just">
              <a:lnSpc>
                <a:spcPts val="4200"/>
              </a:lnSpc>
            </a:pPr>
          </a:p>
        </p:txBody>
      </p:sp>
      <p:sp>
        <p:nvSpPr>
          <p:cNvPr name="TextBox 29" id="29"/>
          <p:cNvSpPr txBox="true"/>
          <p:nvPr/>
        </p:nvSpPr>
        <p:spPr>
          <a:xfrm rot="0">
            <a:off x="3312870" y="2298118"/>
            <a:ext cx="11662259" cy="1122045"/>
          </a:xfrm>
          <a:prstGeom prst="rect">
            <a:avLst/>
          </a:prstGeom>
        </p:spPr>
        <p:txBody>
          <a:bodyPr anchor="t" rtlCol="false" tIns="0" lIns="0" bIns="0" rIns="0">
            <a:spAutoFit/>
          </a:bodyPr>
          <a:lstStyle/>
          <a:p>
            <a:pPr algn="ctr">
              <a:lnSpc>
                <a:spcPts val="8640"/>
              </a:lnSpc>
            </a:pPr>
            <a:r>
              <a:rPr lang="en-US" sz="8000" spc="560">
                <a:solidFill>
                  <a:srgbClr val="FFF9F3"/>
                </a:solidFill>
                <a:latin typeface="Oswald"/>
              </a:rPr>
              <a:t>ĐẶT VẤN ĐỀ</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25268" y="1416924"/>
            <a:ext cx="15666589" cy="7569653"/>
          </a:xfrm>
          <a:prstGeom prst="rect">
            <a:avLst/>
          </a:prstGeom>
          <a:solidFill>
            <a:srgbClr val="2B3425"/>
          </a:solidFill>
        </p:spPr>
      </p:sp>
      <p:sp>
        <p:nvSpPr>
          <p:cNvPr name="AutoShape 3" id="3"/>
          <p:cNvSpPr/>
          <p:nvPr/>
        </p:nvSpPr>
        <p:spPr>
          <a:xfrm rot="0">
            <a:off x="4205692" y="3712048"/>
            <a:ext cx="9905741" cy="0"/>
          </a:xfrm>
          <a:prstGeom prst="line">
            <a:avLst/>
          </a:prstGeom>
          <a:ln cap="flat" w="47625">
            <a:solidFill>
              <a:srgbClr val="FFF9F3"/>
            </a:solidFill>
            <a:prstDash val="solid"/>
            <a:headEnd type="none" len="sm" w="sm"/>
            <a:tailEnd type="none" len="sm" w="sm"/>
          </a:ln>
        </p:spPr>
      </p:sp>
      <p:grpSp>
        <p:nvGrpSpPr>
          <p:cNvPr name="Group 4" id="4"/>
          <p:cNvGrpSpPr/>
          <p:nvPr/>
        </p:nvGrpSpPr>
        <p:grpSpPr>
          <a:xfrm rot="0">
            <a:off x="-689663" y="6987026"/>
            <a:ext cx="3872575" cy="3872575"/>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337575" y="-849337"/>
            <a:ext cx="3872575" cy="3872575"/>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4957994" y="7264502"/>
            <a:ext cx="4611861" cy="461186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605612" y="7978226"/>
            <a:ext cx="1748282" cy="1748282"/>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711384" y="627803"/>
            <a:ext cx="1748282" cy="1748282"/>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27A2D"/>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85935" y="6112885"/>
            <a:ext cx="1748282" cy="1748282"/>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5885115" y="1918885"/>
            <a:ext cx="1748282" cy="1748282"/>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534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5" id="2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146517" y="8179169"/>
            <a:ext cx="4231200" cy="1846342"/>
          </a:xfrm>
          <a:prstGeom prst="rect">
            <a:avLst/>
          </a:prstGeom>
        </p:spPr>
      </p:pic>
      <p:pic>
        <p:nvPicPr>
          <p:cNvPr name="Picture 26" id="2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955535" y="514991"/>
            <a:ext cx="1886172" cy="1803866"/>
          </a:xfrm>
          <a:prstGeom prst="rect">
            <a:avLst/>
          </a:prstGeom>
        </p:spPr>
      </p:pic>
      <p:sp>
        <p:nvSpPr>
          <p:cNvPr name="TextBox 27" id="27"/>
          <p:cNvSpPr txBox="true"/>
          <p:nvPr/>
        </p:nvSpPr>
        <p:spPr>
          <a:xfrm rot="0">
            <a:off x="3327433" y="2356368"/>
            <a:ext cx="11662259" cy="1122045"/>
          </a:xfrm>
          <a:prstGeom prst="rect">
            <a:avLst/>
          </a:prstGeom>
        </p:spPr>
        <p:txBody>
          <a:bodyPr anchor="t" rtlCol="false" tIns="0" lIns="0" bIns="0" rIns="0">
            <a:spAutoFit/>
          </a:bodyPr>
          <a:lstStyle/>
          <a:p>
            <a:pPr algn="ctr">
              <a:lnSpc>
                <a:spcPts val="8640"/>
              </a:lnSpc>
            </a:pPr>
            <a:r>
              <a:rPr lang="en-US" sz="8000" spc="560">
                <a:solidFill>
                  <a:srgbClr val="FFF9F3"/>
                </a:solidFill>
                <a:latin typeface="Oswald Bold"/>
              </a:rPr>
              <a:t>MÔ TẢ ĐỀ TÀI</a:t>
            </a:r>
          </a:p>
        </p:txBody>
      </p:sp>
      <p:sp>
        <p:nvSpPr>
          <p:cNvPr name="TextBox 28" id="28"/>
          <p:cNvSpPr txBox="true"/>
          <p:nvPr/>
        </p:nvSpPr>
        <p:spPr>
          <a:xfrm rot="0">
            <a:off x="2901810" y="4108540"/>
            <a:ext cx="13437816" cy="8153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9F3"/>
                </a:solidFill>
                <a:latin typeface="Open Sans Light"/>
              </a:rPr>
              <a:t> Mục đích: Ứng dụng thị giác máy tính kết hợp với IoT để tạo hệ thống camera nhận diện rác thải tại nguồn.  Theo dõi được lượng rác thải tại một khu vực, thống kê,… qua ứng dụng web.</a:t>
            </a:r>
          </a:p>
        </p:txBody>
      </p:sp>
      <p:sp>
        <p:nvSpPr>
          <p:cNvPr name="TextBox 29" id="29"/>
          <p:cNvSpPr txBox="true"/>
          <p:nvPr/>
        </p:nvSpPr>
        <p:spPr>
          <a:xfrm rot="0">
            <a:off x="2901810" y="5449232"/>
            <a:ext cx="13156714" cy="3962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9F3"/>
                </a:solidFill>
                <a:latin typeface="Open Sans Light"/>
              </a:rPr>
              <a:t> Hành vi: hệ thống camera nhận diện rác thải có chế độ tự động. </a:t>
            </a:r>
          </a:p>
        </p:txBody>
      </p:sp>
      <p:sp>
        <p:nvSpPr>
          <p:cNvPr name="TextBox 30" id="30"/>
          <p:cNvSpPr txBox="true"/>
          <p:nvPr/>
        </p:nvSpPr>
        <p:spPr>
          <a:xfrm rot="0">
            <a:off x="2901810" y="6493172"/>
            <a:ext cx="13156714" cy="39624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FFF9F3"/>
                </a:solidFill>
                <a:latin typeface="Open Sans Light"/>
              </a:rPr>
              <a:t>Yêu cầu phân tích dữ liệu: Hệ thống phải thực hiện phân tích cục bộ dữ liệu.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1358674"/>
            <a:ext cx="15666589" cy="7569653"/>
          </a:xfrm>
          <a:prstGeom prst="rect">
            <a:avLst/>
          </a:prstGeom>
          <a:solidFill>
            <a:srgbClr val="FFF9F3"/>
          </a:solidFill>
        </p:spPr>
      </p:sp>
      <p:sp>
        <p:nvSpPr>
          <p:cNvPr name="AutoShape 3" id="3"/>
          <p:cNvSpPr/>
          <p:nvPr/>
        </p:nvSpPr>
        <p:spPr>
          <a:xfrm rot="0">
            <a:off x="4191130" y="2964987"/>
            <a:ext cx="9905741" cy="0"/>
          </a:xfrm>
          <a:prstGeom prst="line">
            <a:avLst/>
          </a:prstGeom>
          <a:ln cap="flat" w="47625">
            <a:solidFill>
              <a:srgbClr val="414B3B"/>
            </a:solidFill>
            <a:prstDash val="solid"/>
            <a:headEnd type="none" len="sm" w="sm"/>
            <a:tailEnd type="none" len="sm" w="sm"/>
          </a:ln>
        </p:spPr>
      </p:sp>
      <p:grpSp>
        <p:nvGrpSpPr>
          <p:cNvPr name="Group 4" id="4"/>
          <p:cNvGrpSpPr/>
          <p:nvPr/>
        </p:nvGrpSpPr>
        <p:grpSpPr>
          <a:xfrm rot="0">
            <a:off x="-704225" y="6928775"/>
            <a:ext cx="3872575" cy="3872575"/>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323013" y="-907587"/>
            <a:ext cx="3872575" cy="3872575"/>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10" id="10"/>
          <p:cNvPicPr>
            <a:picLocks noChangeAspect="true"/>
          </p:cNvPicPr>
          <p:nvPr/>
        </p:nvPicPr>
        <p:blipFill>
          <a:blip r:embed="rId2"/>
          <a:srcRect l="0" t="0" r="0" b="0"/>
          <a:stretch>
            <a:fillRect/>
          </a:stretch>
        </p:blipFill>
        <p:spPr>
          <a:xfrm flipH="false" flipV="false" rot="0">
            <a:off x="3887365" y="2964987"/>
            <a:ext cx="10209506" cy="5472069"/>
          </a:xfrm>
          <a:prstGeom prst="rect">
            <a:avLst/>
          </a:prstGeom>
        </p:spPr>
      </p:pic>
      <p:grpSp>
        <p:nvGrpSpPr>
          <p:cNvPr name="Group 11" id="11"/>
          <p:cNvGrpSpPr/>
          <p:nvPr/>
        </p:nvGrpSpPr>
        <p:grpSpPr>
          <a:xfrm rot="0">
            <a:off x="15312904" y="6952369"/>
            <a:ext cx="4611861" cy="461186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96821" y="569552"/>
            <a:ext cx="1748282" cy="1748282"/>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471373" y="6054634"/>
            <a:ext cx="1748282" cy="1748282"/>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5870552" y="1860635"/>
            <a:ext cx="1748282" cy="1748282"/>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3312870" y="1960838"/>
            <a:ext cx="11662259" cy="780669"/>
          </a:xfrm>
          <a:prstGeom prst="rect">
            <a:avLst/>
          </a:prstGeom>
        </p:spPr>
        <p:txBody>
          <a:bodyPr anchor="t" rtlCol="false" tIns="0" lIns="0" bIns="0" rIns="0">
            <a:spAutoFit/>
          </a:bodyPr>
          <a:lstStyle/>
          <a:p>
            <a:pPr algn="ctr">
              <a:lnSpc>
                <a:spcPts val="6048"/>
              </a:lnSpc>
            </a:pPr>
            <a:r>
              <a:rPr lang="en-US" sz="5600" spc="392">
                <a:solidFill>
                  <a:srgbClr val="414B3B"/>
                </a:solidFill>
                <a:latin typeface="Oswald"/>
              </a:rPr>
              <a:t>ĐẶC ĐIỂM QUY TRÌNH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1358674"/>
            <a:ext cx="15666589" cy="10227938"/>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072071" y="5598501"/>
            <a:ext cx="1748282" cy="1748282"/>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96821" y="569552"/>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471373" y="6054634"/>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5870552" y="1860635"/>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1" id="21"/>
          <p:cNvPicPr>
            <a:picLocks noChangeAspect="true"/>
          </p:cNvPicPr>
          <p:nvPr/>
        </p:nvPicPr>
        <p:blipFill>
          <a:blip r:embed="rId2"/>
          <a:srcRect l="0" t="0" r="0" b="0"/>
          <a:stretch>
            <a:fillRect/>
          </a:stretch>
        </p:blipFill>
        <p:spPr>
          <a:xfrm flipH="false" flipV="false" rot="0">
            <a:off x="2445104" y="527261"/>
            <a:ext cx="5488715" cy="4410231"/>
          </a:xfrm>
          <a:prstGeom prst="rect">
            <a:avLst/>
          </a:prstGeom>
        </p:spPr>
      </p:pic>
      <p:pic>
        <p:nvPicPr>
          <p:cNvPr name="Picture 22" id="22"/>
          <p:cNvPicPr>
            <a:picLocks noChangeAspect="true"/>
          </p:cNvPicPr>
          <p:nvPr/>
        </p:nvPicPr>
        <p:blipFill>
          <a:blip r:embed="rId3"/>
          <a:srcRect l="0" t="0" r="0" b="0"/>
          <a:stretch>
            <a:fillRect/>
          </a:stretch>
        </p:blipFill>
        <p:spPr>
          <a:xfrm flipH="false" flipV="false" rot="0">
            <a:off x="9144000" y="532060"/>
            <a:ext cx="5501895" cy="4405432"/>
          </a:xfrm>
          <a:prstGeom prst="rect">
            <a:avLst/>
          </a:prstGeom>
        </p:spPr>
      </p:pic>
      <p:pic>
        <p:nvPicPr>
          <p:cNvPr name="Picture 23" id="23"/>
          <p:cNvPicPr>
            <a:picLocks noChangeAspect="true"/>
          </p:cNvPicPr>
          <p:nvPr/>
        </p:nvPicPr>
        <p:blipFill>
          <a:blip r:embed="rId4"/>
          <a:srcRect l="0" t="0" r="0" b="0"/>
          <a:stretch>
            <a:fillRect/>
          </a:stretch>
        </p:blipFill>
        <p:spPr>
          <a:xfrm flipH="false" flipV="false" rot="0">
            <a:off x="2445104" y="5355019"/>
            <a:ext cx="5710876" cy="4468510"/>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9348914" y="5355019"/>
            <a:ext cx="4505009" cy="458574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14B3B"/>
        </a:solidFill>
      </p:bgPr>
    </p:bg>
    <p:spTree>
      <p:nvGrpSpPr>
        <p:cNvPr id="1" name=""/>
        <p:cNvGrpSpPr/>
        <p:nvPr/>
      </p:nvGrpSpPr>
      <p:grpSpPr>
        <a:xfrm>
          <a:off x="0" y="0"/>
          <a:ext cx="0" cy="0"/>
          <a:chOff x="0" y="0"/>
          <a:chExt cx="0" cy="0"/>
        </a:xfrm>
      </p:grpSpPr>
      <p:sp>
        <p:nvSpPr>
          <p:cNvPr name="AutoShape 2" id="2"/>
          <p:cNvSpPr/>
          <p:nvPr/>
        </p:nvSpPr>
        <p:spPr>
          <a:xfrm rot="0">
            <a:off x="1310706" y="1028700"/>
            <a:ext cx="15666589" cy="8229600"/>
          </a:xfrm>
          <a:prstGeom prst="rect">
            <a:avLst/>
          </a:prstGeom>
          <a:solidFill>
            <a:srgbClr val="FFF9F3"/>
          </a:solidFill>
        </p:spPr>
      </p:sp>
      <p:grpSp>
        <p:nvGrpSpPr>
          <p:cNvPr name="Group 3" id="3"/>
          <p:cNvGrpSpPr/>
          <p:nvPr/>
        </p:nvGrpSpPr>
        <p:grpSpPr>
          <a:xfrm rot="0">
            <a:off x="-704225" y="6928775"/>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323013" y="-907587"/>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671364" y="7082715"/>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122270" y="8384159"/>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A87C"/>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F6E2A"/>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24" id="24"/>
          <p:cNvSpPr/>
          <p:nvPr/>
        </p:nvSpPr>
        <p:spPr>
          <a:xfrm rot="0">
            <a:off x="4084343" y="3041303"/>
            <a:ext cx="9905741" cy="0"/>
          </a:xfrm>
          <a:prstGeom prst="line">
            <a:avLst/>
          </a:prstGeom>
          <a:ln cap="flat" w="47625">
            <a:solidFill>
              <a:srgbClr val="414B3B"/>
            </a:solidFill>
            <a:prstDash val="solid"/>
            <a:headEnd type="none" len="sm" w="sm"/>
            <a:tailEnd type="none" len="sm" w="sm"/>
          </a:ln>
        </p:spPr>
      </p:sp>
      <p:sp>
        <p:nvSpPr>
          <p:cNvPr name="TextBox 25" id="25"/>
          <p:cNvSpPr txBox="true"/>
          <p:nvPr/>
        </p:nvSpPr>
        <p:spPr>
          <a:xfrm rot="0">
            <a:off x="2924573" y="1612730"/>
            <a:ext cx="12225281" cy="1122045"/>
          </a:xfrm>
          <a:prstGeom prst="rect">
            <a:avLst/>
          </a:prstGeom>
        </p:spPr>
        <p:txBody>
          <a:bodyPr anchor="t" rtlCol="false" tIns="0" lIns="0" bIns="0" rIns="0">
            <a:spAutoFit/>
          </a:bodyPr>
          <a:lstStyle/>
          <a:p>
            <a:pPr algn="ctr">
              <a:lnSpc>
                <a:spcPts val="8640"/>
              </a:lnSpc>
            </a:pPr>
            <a:r>
              <a:rPr lang="en-US" sz="8000" spc="560">
                <a:solidFill>
                  <a:srgbClr val="2B3425"/>
                </a:solidFill>
                <a:latin typeface="Oswald Bold"/>
              </a:rPr>
              <a:t>LUỒNG HỆ THỐNG</a:t>
            </a:r>
          </a:p>
        </p:txBody>
      </p:sp>
      <p:pic>
        <p:nvPicPr>
          <p:cNvPr name="Picture 26" id="26"/>
          <p:cNvPicPr>
            <a:picLocks noChangeAspect="true"/>
          </p:cNvPicPr>
          <p:nvPr/>
        </p:nvPicPr>
        <p:blipFill>
          <a:blip r:embed="rId2"/>
          <a:srcRect l="0" t="0" r="0" b="0"/>
          <a:stretch>
            <a:fillRect/>
          </a:stretch>
        </p:blipFill>
        <p:spPr>
          <a:xfrm flipH="false" flipV="false" rot="0">
            <a:off x="15256640" y="5479288"/>
            <a:ext cx="2685383" cy="4429498"/>
          </a:xfrm>
          <a:prstGeom prst="rect">
            <a:avLst/>
          </a:prstGeom>
        </p:spPr>
      </p:pic>
      <p:pic>
        <p:nvPicPr>
          <p:cNvPr name="Picture 27" id="2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8686" y="1585054"/>
            <a:ext cx="3150973" cy="3007747"/>
          </a:xfrm>
          <a:prstGeom prst="rect">
            <a:avLst/>
          </a:prstGeom>
        </p:spPr>
      </p:pic>
      <p:pic>
        <p:nvPicPr>
          <p:cNvPr name="Picture 28" id="28"/>
          <p:cNvPicPr>
            <a:picLocks noChangeAspect="true"/>
          </p:cNvPicPr>
          <p:nvPr/>
        </p:nvPicPr>
        <p:blipFill>
          <a:blip r:embed="rId5"/>
          <a:srcRect l="0" t="0" r="0" b="0"/>
          <a:stretch>
            <a:fillRect/>
          </a:stretch>
        </p:blipFill>
        <p:spPr>
          <a:xfrm flipH="false" flipV="false" rot="0">
            <a:off x="3607268" y="3393728"/>
            <a:ext cx="11715744" cy="57457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1358674"/>
            <a:ext cx="15666589" cy="10227938"/>
          </a:xfrm>
          <a:prstGeom prst="rect">
            <a:avLst/>
          </a:prstGeom>
          <a:solidFill>
            <a:srgbClr val="FFF9F3"/>
          </a:solidFill>
        </p:spPr>
      </p:sp>
      <p:sp>
        <p:nvSpPr>
          <p:cNvPr name="AutoShape 3" id="3"/>
          <p:cNvSpPr/>
          <p:nvPr/>
        </p:nvSpPr>
        <p:spPr>
          <a:xfrm rot="0">
            <a:off x="4204957" y="3077930"/>
            <a:ext cx="9905741" cy="0"/>
          </a:xfrm>
          <a:prstGeom prst="line">
            <a:avLst/>
          </a:prstGeom>
          <a:ln cap="flat" w="47625">
            <a:solidFill>
              <a:srgbClr val="5D5340"/>
            </a:solidFill>
            <a:prstDash val="solid"/>
            <a:headEnd type="none" len="sm" w="sm"/>
            <a:tailEnd type="none" len="sm" w="sm"/>
          </a:ln>
        </p:spPr>
      </p:sp>
      <p:grpSp>
        <p:nvGrpSpPr>
          <p:cNvPr name="Group 4" id="4"/>
          <p:cNvGrpSpPr/>
          <p:nvPr/>
        </p:nvGrpSpPr>
        <p:grpSpPr>
          <a:xfrm rot="0">
            <a:off x="-704225" y="6928775"/>
            <a:ext cx="3872575" cy="3872575"/>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323013" y="-907587"/>
            <a:ext cx="3872575" cy="3872575"/>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10" id="10"/>
          <p:cNvPicPr>
            <a:picLocks noChangeAspect="true"/>
          </p:cNvPicPr>
          <p:nvPr/>
        </p:nvPicPr>
        <p:blipFill>
          <a:blip r:embed="rId2"/>
          <a:srcRect l="0" t="0" r="0" b="0"/>
          <a:stretch>
            <a:fillRect/>
          </a:stretch>
        </p:blipFill>
        <p:spPr>
          <a:xfrm flipH="false" flipV="false" rot="0">
            <a:off x="5350231" y="3150135"/>
            <a:ext cx="9927852" cy="6645016"/>
          </a:xfrm>
          <a:prstGeom prst="rect">
            <a:avLst/>
          </a:prstGeom>
        </p:spPr>
      </p:pic>
      <p:grpSp>
        <p:nvGrpSpPr>
          <p:cNvPr name="Group 11" id="11"/>
          <p:cNvGrpSpPr/>
          <p:nvPr/>
        </p:nvGrpSpPr>
        <p:grpSpPr>
          <a:xfrm rot="0">
            <a:off x="15278083" y="8865063"/>
            <a:ext cx="4611861" cy="4611861"/>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6072071" y="5598501"/>
            <a:ext cx="1748282" cy="1748282"/>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96821" y="569552"/>
            <a:ext cx="1748282" cy="1748282"/>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471373" y="6054634"/>
            <a:ext cx="1748282" cy="1748282"/>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5870552" y="1860635"/>
            <a:ext cx="1748282" cy="1748282"/>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6" id="2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825330" y="6472643"/>
            <a:ext cx="6540867" cy="4114800"/>
          </a:xfrm>
          <a:prstGeom prst="rect">
            <a:avLst/>
          </a:prstGeom>
        </p:spPr>
      </p:pic>
      <p:sp>
        <p:nvSpPr>
          <p:cNvPr name="TextBox 27" id="27"/>
          <p:cNvSpPr txBox="true"/>
          <p:nvPr/>
        </p:nvSpPr>
        <p:spPr>
          <a:xfrm rot="0">
            <a:off x="3326698" y="1955885"/>
            <a:ext cx="11662259"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MÔ HÌNH MIỀN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CA87C"/>
        </a:solidFill>
      </p:bgPr>
    </p:bg>
    <p:spTree>
      <p:nvGrpSpPr>
        <p:cNvPr id="1" name=""/>
        <p:cNvGrpSpPr/>
        <p:nvPr/>
      </p:nvGrpSpPr>
      <p:grpSpPr>
        <a:xfrm>
          <a:off x="0" y="0"/>
          <a:ext cx="0" cy="0"/>
          <a:chOff x="0" y="0"/>
          <a:chExt cx="0" cy="0"/>
        </a:xfrm>
      </p:grpSpPr>
      <p:sp>
        <p:nvSpPr>
          <p:cNvPr name="AutoShape 2" id="2"/>
          <p:cNvSpPr/>
          <p:nvPr/>
        </p:nvSpPr>
        <p:spPr>
          <a:xfrm rot="0">
            <a:off x="1310706" y="-907587"/>
            <a:ext cx="15666589" cy="12494199"/>
          </a:xfrm>
          <a:prstGeom prst="rect">
            <a:avLst/>
          </a:prstGeom>
          <a:solidFill>
            <a:srgbClr val="FFF9F3"/>
          </a:solidFill>
        </p:spPr>
      </p:sp>
      <p:grpSp>
        <p:nvGrpSpPr>
          <p:cNvPr name="Group 3" id="3"/>
          <p:cNvGrpSpPr/>
          <p:nvPr/>
        </p:nvGrpSpPr>
        <p:grpSpPr>
          <a:xfrm rot="0">
            <a:off x="15323013" y="-907587"/>
            <a:ext cx="3872575" cy="3872575"/>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04225" y="6928775"/>
            <a:ext cx="3872575" cy="3872575"/>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711151" y="8700554"/>
            <a:ext cx="4611861" cy="46118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0">
              <a:solidFill>
                <a:srgbClr val="A27A2D"/>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072071" y="5598501"/>
            <a:ext cx="1748282" cy="174828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6821" y="569552"/>
            <a:ext cx="1748282" cy="1748282"/>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4B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471373" y="6054634"/>
            <a:ext cx="1748282" cy="1748282"/>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5870552" y="1860635"/>
            <a:ext cx="1748282" cy="1748282"/>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B874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2801638" y="6891684"/>
            <a:ext cx="6540867" cy="4114800"/>
          </a:xfrm>
          <a:prstGeom prst="rect">
            <a:avLst/>
          </a:prstGeom>
        </p:spPr>
      </p:pic>
      <p:sp>
        <p:nvSpPr>
          <p:cNvPr name="AutoShape 25" id="25"/>
          <p:cNvSpPr/>
          <p:nvPr/>
        </p:nvSpPr>
        <p:spPr>
          <a:xfrm rot="0">
            <a:off x="4191130" y="1860635"/>
            <a:ext cx="9905741" cy="0"/>
          </a:xfrm>
          <a:prstGeom prst="line">
            <a:avLst/>
          </a:prstGeom>
          <a:ln cap="flat" w="47625">
            <a:solidFill>
              <a:srgbClr val="5D5340"/>
            </a:solidFill>
            <a:prstDash val="solid"/>
            <a:headEnd type="none" len="sm" w="sm"/>
            <a:tailEnd type="none" len="sm" w="sm"/>
          </a:ln>
        </p:spPr>
      </p:sp>
      <p:pic>
        <p:nvPicPr>
          <p:cNvPr name="Picture 26" id="26"/>
          <p:cNvPicPr>
            <a:picLocks noChangeAspect="true"/>
          </p:cNvPicPr>
          <p:nvPr/>
        </p:nvPicPr>
        <p:blipFill>
          <a:blip r:embed="rId4"/>
          <a:srcRect l="0" t="0" r="0" b="0"/>
          <a:stretch>
            <a:fillRect/>
          </a:stretch>
        </p:blipFill>
        <p:spPr>
          <a:xfrm flipH="false" flipV="false" rot="0">
            <a:off x="3629649" y="2127335"/>
            <a:ext cx="8925062" cy="7130965"/>
          </a:xfrm>
          <a:prstGeom prst="rect">
            <a:avLst/>
          </a:prstGeom>
        </p:spPr>
      </p:pic>
      <p:sp>
        <p:nvSpPr>
          <p:cNvPr name="TextBox 27" id="27"/>
          <p:cNvSpPr txBox="true"/>
          <p:nvPr/>
        </p:nvSpPr>
        <p:spPr>
          <a:xfrm rot="0">
            <a:off x="1892656" y="515302"/>
            <a:ext cx="14502687" cy="1122045"/>
          </a:xfrm>
          <a:prstGeom prst="rect">
            <a:avLst/>
          </a:prstGeom>
        </p:spPr>
        <p:txBody>
          <a:bodyPr anchor="t" rtlCol="false" tIns="0" lIns="0" bIns="0" rIns="0">
            <a:spAutoFit/>
          </a:bodyPr>
          <a:lstStyle/>
          <a:p>
            <a:pPr algn="ctr">
              <a:lnSpc>
                <a:spcPts val="8640"/>
              </a:lnSpc>
            </a:pPr>
            <a:r>
              <a:rPr lang="en-US" sz="8000" spc="560">
                <a:solidFill>
                  <a:srgbClr val="414B3B"/>
                </a:solidFill>
                <a:latin typeface="Oswald Bold"/>
              </a:rPr>
              <a:t>CẤP ĐỘ IOT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DAFSOPI1scE</dc:identifier>
  <dcterms:modified xsi:type="dcterms:W3CDTF">2011-08-01T06:04:30Z</dcterms:modified>
  <cp:revision>1</cp:revision>
  <dc:title>Green Cream Illustration Organic Waste Presentation</dc:title>
</cp:coreProperties>
</file>